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pos="5488">
          <p15:clr>
            <a:srgbClr val="A4A3A4"/>
          </p15:clr>
        </p15:guide>
        <p15:guide id="3" pos="2874">
          <p15:clr>
            <a:srgbClr val="A4A3A4"/>
          </p15:clr>
        </p15:guide>
        <p15:guide id="4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708"/>
        <p:guide pos="5488"/>
        <p:guide pos="2874"/>
        <p:guide pos="2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This tutorial will cover PSP 2.1</a:t>
            </a:r>
          </a:p>
        </p:txBody>
      </p:sp>
    </p:spTree>
    <p:extLst>
      <p:ext uri="{BB962C8B-B14F-4D97-AF65-F5344CB8AC3E}">
        <p14:creationId xmlns:p14="http://schemas.microsoft.com/office/powerpoint/2010/main" val="1622903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3300" y="731838"/>
            <a:ext cx="2767013" cy="2074862"/>
          </a:xfrm>
          <a:ln cap="flat"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48768"/>
            <a:ext cx="5362964" cy="5831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7320" tIns="49485" rIns="97320" bIns="49485"/>
          <a:lstStyle/>
          <a:p>
            <a:pPr defTabSz="967457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34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51075" y="720725"/>
            <a:ext cx="2813050" cy="2109788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168" y="3050382"/>
            <a:ext cx="6512867" cy="582976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10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3300" y="731838"/>
            <a:ext cx="2767013" cy="2074862"/>
          </a:xfrm>
          <a:ln cap="flat"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48768"/>
            <a:ext cx="5362964" cy="5831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320" tIns="49485" rIns="97320" bIns="49485"/>
          <a:lstStyle/>
          <a:p>
            <a:pPr defTabSz="967457"/>
            <a:r>
              <a:rPr lang="en-US"/>
              <a:t>We will go over the PSP 2.1 tool changes. </a:t>
            </a:r>
          </a:p>
          <a:p>
            <a:pPr defTabSz="967457"/>
            <a:r>
              <a:rPr lang="en-US"/>
              <a:t>It may be a good idea to have the students bring up their student tool. </a:t>
            </a:r>
          </a:p>
          <a:p>
            <a:pPr defTabSz="967457"/>
            <a:r>
              <a:rPr lang="en-US"/>
              <a:t>Engaging the class to look at their tool will also help keep the focus on the tutorial and eliminate internet surfing and email correspondence during the lecture. </a:t>
            </a:r>
          </a:p>
        </p:txBody>
      </p:sp>
    </p:spTree>
    <p:extLst>
      <p:ext uri="{BB962C8B-B14F-4D97-AF65-F5344CB8AC3E}">
        <p14:creationId xmlns:p14="http://schemas.microsoft.com/office/powerpoint/2010/main" val="3245822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725488"/>
            <a:ext cx="2795587" cy="2097087"/>
          </a:xfrm>
          <a:ln cap="flat"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48768"/>
            <a:ext cx="5362964" cy="5831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5" tIns="49899" rIns="98015" bIns="49899"/>
          <a:lstStyle/>
          <a:p>
            <a:pPr defTabSz="1003049"/>
            <a:r>
              <a:rPr lang="en-US"/>
              <a:t>We covered these process elements yesterday when we prepared for Program 5.  Today our focus will be on the new PSP tool elements used with PSP 2.1</a:t>
            </a:r>
          </a:p>
        </p:txBody>
      </p:sp>
    </p:spTree>
    <p:extLst>
      <p:ext uri="{BB962C8B-B14F-4D97-AF65-F5344CB8AC3E}">
        <p14:creationId xmlns:p14="http://schemas.microsoft.com/office/powerpoint/2010/main" val="3259099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92350" y="725488"/>
            <a:ext cx="2770188" cy="2078037"/>
          </a:xfrm>
          <a:ln cap="flat"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48768"/>
            <a:ext cx="5362964" cy="5831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8018" tIns="49900" rIns="98018" bIns="49900"/>
          <a:lstStyle/>
          <a:p>
            <a:pPr defTabSz="1003049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73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55838" y="725488"/>
            <a:ext cx="2820987" cy="2116137"/>
          </a:xfrm>
          <a:ln cap="flat"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48768"/>
            <a:ext cx="5362964" cy="5831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5" tIns="49899" rIns="98015" bIns="49899"/>
          <a:lstStyle/>
          <a:p>
            <a:pPr defTabSz="1003049"/>
            <a:r>
              <a:rPr lang="en-US"/>
              <a:t>Further Prediction Interval discussion will follow as we discuss PROBE Methods A &amp; B</a:t>
            </a:r>
          </a:p>
        </p:txBody>
      </p:sp>
    </p:spTree>
    <p:extLst>
      <p:ext uri="{BB962C8B-B14F-4D97-AF65-F5344CB8AC3E}">
        <p14:creationId xmlns:p14="http://schemas.microsoft.com/office/powerpoint/2010/main" val="3767514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5488"/>
            <a:ext cx="2770187" cy="2078037"/>
          </a:xfrm>
          <a:ln cap="flat"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48768"/>
            <a:ext cx="5362964" cy="5831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5" tIns="49899" rIns="98015" bIns="49899"/>
          <a:lstStyle/>
          <a:p>
            <a:pPr defTabSz="1003049"/>
            <a:r>
              <a:rPr lang="en-US"/>
              <a:t>Further Prediction Interval discussion will follow as we discuss PROBE Methods A &amp; B</a:t>
            </a:r>
          </a:p>
          <a:p>
            <a:pPr defTabSz="1003049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12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2825" y="725488"/>
            <a:ext cx="2770188" cy="2078037"/>
          </a:xfrm>
          <a:ln cap="flat"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48768"/>
            <a:ext cx="5362964" cy="5831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8" tIns="49900" rIns="98018" bIns="49900"/>
          <a:lstStyle/>
          <a:p>
            <a:pPr defTabSz="1003049"/>
            <a:r>
              <a:rPr lang="en-US"/>
              <a:t>We are only pointing out the existence of data in the tool. It will be discussed this topic in more detail when we cover quality. </a:t>
            </a:r>
          </a:p>
        </p:txBody>
      </p:sp>
    </p:spTree>
    <p:extLst>
      <p:ext uri="{BB962C8B-B14F-4D97-AF65-F5344CB8AC3E}">
        <p14:creationId xmlns:p14="http://schemas.microsoft.com/office/powerpoint/2010/main" val="3663906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143224" y="9120495"/>
            <a:ext cx="3173601" cy="48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6" tIns="0" rIns="19796" bIns="0" anchor="b"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algn="ctr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algn="ctr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algn="ctr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algn="ctr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9650" y="725488"/>
            <a:ext cx="2795588" cy="2097087"/>
          </a:xfrm>
          <a:ln cap="flat"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48768"/>
            <a:ext cx="5362964" cy="5831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8" tIns="49900" rIns="98018" bIns="49900"/>
          <a:lstStyle/>
          <a:p>
            <a:pPr defTabSz="1003049"/>
            <a:r>
              <a:rPr lang="en-US"/>
              <a:t>We are only pointing out the existence of data in the tool. It will be discussed this topic in more detail when we cover quality.</a:t>
            </a:r>
          </a:p>
        </p:txBody>
      </p:sp>
    </p:spTree>
    <p:extLst>
      <p:ext uri="{BB962C8B-B14F-4D97-AF65-F5344CB8AC3E}">
        <p14:creationId xmlns:p14="http://schemas.microsoft.com/office/powerpoint/2010/main" val="1398773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143224" y="9120495"/>
            <a:ext cx="3173601" cy="48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6" tIns="0" rIns="19796" bIns="0" anchor="b"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algn="ctr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algn="ctr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algn="ctr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algn="ctr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9650" y="725488"/>
            <a:ext cx="2795588" cy="2097087"/>
          </a:xfrm>
          <a:ln cap="flat"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48768"/>
            <a:ext cx="5362964" cy="5831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8" tIns="49900" rIns="98018" bIns="49900"/>
          <a:lstStyle/>
          <a:p>
            <a:pPr defTabSz="1003049"/>
            <a:r>
              <a:rPr lang="en-US"/>
              <a:t>We are only pointing out the existence of data in the tool. It will be discussed this topic in more detail when we cover quality.</a:t>
            </a:r>
          </a:p>
        </p:txBody>
      </p:sp>
    </p:spTree>
    <p:extLst>
      <p:ext uri="{BB962C8B-B14F-4D97-AF65-F5344CB8AC3E}">
        <p14:creationId xmlns:p14="http://schemas.microsoft.com/office/powerpoint/2010/main" val="1313204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5378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78348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4208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13052283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76999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73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384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1502" y="0"/>
            <a:ext cx="3467009" cy="633679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2" y="-17418"/>
            <a:ext cx="6057898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657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4" y="3109372"/>
            <a:ext cx="5148793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38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53" r="5153"/>
          <a:stretch/>
        </p:blipFill>
        <p:spPr>
          <a:xfrm>
            <a:off x="-2" y="0"/>
            <a:ext cx="9180062" cy="633679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4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3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553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28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23799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01655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69082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51873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26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0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22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80" r:id="rId15"/>
    <p:sldLayoutId id="2147483676" r:id="rId16"/>
    <p:sldLayoutId id="2147483662" r:id="rId17"/>
    <p:sldLayoutId id="2147483664" r:id="rId18"/>
    <p:sldLayoutId id="2147483672" r:id="rId19"/>
    <p:sldLayoutId id="2147483673" r:id="rId20"/>
    <p:sldLayoutId id="2147483677" r:id="rId21"/>
    <p:sldLayoutId id="2147483678" r:id="rId22"/>
    <p:sldLayoutId id="2147483679" r:id="rId23"/>
    <p:sldLayoutId id="2147483674" r:id="rId24"/>
    <p:sldLayoutId id="2147483675" r:id="rId25"/>
    <p:sldLayoutId id="2147483682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lang="en-US" sz="2000" dirty="0">
                <a:latin typeface="Arial" charset="0"/>
              </a:rPr>
              <a:t>PSP Advanced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Tutorial: PSP2.1 </a:t>
            </a:r>
            <a:r>
              <a:rPr lang="en-US" dirty="0">
                <a:latin typeface="Arial" charset="0"/>
              </a:rPr>
              <a:t>with the Student </a:t>
            </a:r>
            <a:r>
              <a:rPr lang="en-US" dirty="0" smtClean="0">
                <a:latin typeface="Arial" charset="0"/>
              </a:rPr>
              <a:t>Workbook</a:t>
            </a:r>
            <a:endParaRPr lang="en-US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1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COQ A/F Ratio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663" lvl="1" indent="-347663" defTabSz="811213">
              <a:buFontTx/>
              <a:buAutoNum type="arabicPeriod"/>
            </a:pPr>
            <a:r>
              <a:rPr lang="en-US" dirty="0">
                <a:latin typeface="Arial" charset="0"/>
              </a:rPr>
              <a:t>COQ A/F Ratio is the ratio of appraisal costs to failure costs.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470150" y="5730875"/>
          <a:ext cx="38481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Equation" r:id="rId4" imgW="2533577" imgH="390457" progId="Equation.3">
                  <p:embed/>
                </p:oleObj>
              </mc:Choice>
              <mc:Fallback>
                <p:oleObj name="Equation" r:id="rId4" imgW="2533577" imgH="3904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0150" y="5730875"/>
                        <a:ext cx="384810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9" name="Picture 5" descr="s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88" y="2627313"/>
            <a:ext cx="6573837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137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Messages to Remember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US" dirty="0">
                <a:latin typeface="Arial" charset="0"/>
              </a:rPr>
              <a:t>PSP2.1 provides data that allows you to manage the cost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of </a:t>
            </a:r>
            <a:r>
              <a:rPr lang="en-US" dirty="0">
                <a:latin typeface="Arial" charset="0"/>
              </a:rPr>
              <a:t>improving the quality of the programs you write.</a:t>
            </a:r>
          </a:p>
        </p:txBody>
      </p:sp>
      <p:pic>
        <p:nvPicPr>
          <p:cNvPr id="12292" name="Picture 3" descr="\\ns01\install\Office\ClipMedia\disk2\FILES\PFILES\MSOFFICE\MEDIA\CNTCD1\ClipArt1\j014960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171" y="94721"/>
            <a:ext cx="9239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043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0"/>
            <a:ext cx="3962400" cy="21166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77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Lecture Topics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>
                <a:latin typeface="Arial" charset="0"/>
              </a:rPr>
              <a:t>Understand the new elements of PSP2.1 and how to use the PSP2.1 scripts and forms.</a:t>
            </a:r>
          </a:p>
        </p:txBody>
      </p:sp>
      <p:sp>
        <p:nvSpPr>
          <p:cNvPr id="4100" name="TextBox 20"/>
          <p:cNvSpPr txBox="1">
            <a:spLocks noChangeArrowheads="1"/>
          </p:cNvSpPr>
          <p:nvPr/>
        </p:nvSpPr>
        <p:spPr bwMode="auto">
          <a:xfrm>
            <a:off x="388939" y="5291667"/>
            <a:ext cx="832326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0000"/>
                </a:solidFill>
              </a:rPr>
              <a:t>Please make a copy of your student database,</a:t>
            </a:r>
          </a:p>
          <a:p>
            <a:pPr eaLnBrk="1" hangingPunct="1"/>
            <a:r>
              <a:rPr lang="en-US" sz="2000" b="1" dirty="0">
                <a:solidFill>
                  <a:srgbClr val="FF0000"/>
                </a:solidFill>
              </a:rPr>
              <a:t>as you will be exploring the tool and experimenting with the options </a:t>
            </a:r>
          </a:p>
        </p:txBody>
      </p:sp>
    </p:spTree>
    <p:extLst>
      <p:ext uri="{BB962C8B-B14F-4D97-AF65-F5344CB8AC3E}">
        <p14:creationId xmlns:p14="http://schemas.microsoft.com/office/powerpoint/2010/main" val="315022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New Process Elements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>
                <a:latin typeface="Arial" charset="0"/>
              </a:rPr>
              <a:t>PSP2.1 adds the following process elements:</a:t>
            </a:r>
          </a:p>
          <a:p>
            <a:pPr lvl="1"/>
            <a:r>
              <a:rPr lang="en-US">
                <a:latin typeface="Arial" charset="0"/>
              </a:rPr>
              <a:t>PSP2.1 design review script</a:t>
            </a:r>
          </a:p>
          <a:p>
            <a:pPr lvl="1"/>
            <a:r>
              <a:rPr lang="en-US">
                <a:latin typeface="Arial" charset="0"/>
              </a:rPr>
              <a:t>PSP2.1 design review checklist</a:t>
            </a:r>
          </a:p>
          <a:p>
            <a:pPr lvl="1"/>
            <a:r>
              <a:rPr lang="en-US">
                <a:latin typeface="Arial" charset="0"/>
              </a:rPr>
              <a:t>operational specification template</a:t>
            </a:r>
          </a:p>
          <a:p>
            <a:pPr lvl="1"/>
            <a:r>
              <a:rPr lang="en-US">
                <a:latin typeface="Arial" charset="0"/>
              </a:rPr>
              <a:t>functional specification template</a:t>
            </a:r>
          </a:p>
          <a:p>
            <a:pPr lvl="1"/>
            <a:r>
              <a:rPr lang="en-US">
                <a:latin typeface="Arial" charset="0"/>
              </a:rPr>
              <a:t>state specification template</a:t>
            </a:r>
          </a:p>
          <a:p>
            <a:pPr lvl="1"/>
            <a:r>
              <a:rPr lang="en-US">
                <a:latin typeface="Arial" charset="0"/>
              </a:rPr>
              <a:t>logic specification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54779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Project Plan Summary Example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ea typeface="+mn-ea"/>
              </a:rPr>
              <a:t>We will walk through an example of a </a:t>
            </a:r>
            <a:r>
              <a:rPr lang="en-US" dirty="0" smtClean="0">
                <a:ea typeface="+mn-ea"/>
              </a:rPr>
              <a:t>PSP2.1 </a:t>
            </a:r>
            <a:r>
              <a:rPr lang="en-US" dirty="0">
                <a:ea typeface="+mn-ea"/>
              </a:rPr>
              <a:t>project plan summary.</a:t>
            </a:r>
          </a:p>
          <a:p>
            <a:pPr>
              <a:defRPr/>
            </a:pPr>
            <a:endParaRPr lang="en-US" dirty="0">
              <a:ea typeface="+mn-ea"/>
            </a:endParaRPr>
          </a:p>
          <a:p>
            <a:pPr>
              <a:buFontTx/>
              <a:buNone/>
              <a:defRPr/>
            </a:pPr>
            <a:r>
              <a:rPr lang="en-US" dirty="0">
                <a:ea typeface="+mn-ea"/>
              </a:rPr>
              <a:t>Only the new items on this form are discussed</a:t>
            </a:r>
            <a:r>
              <a:rPr lang="en-US" dirty="0" smtClean="0">
                <a:ea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859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Program Size Prediction Intervals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defTabSz="811213">
              <a:buFontTx/>
              <a:buNone/>
            </a:pPr>
            <a:r>
              <a:rPr lang="en-US">
                <a:latin typeface="Arial" charset="0"/>
              </a:rPr>
              <a:t>Program size prediction intervals are automatically calculated using the method described in the text.</a:t>
            </a:r>
          </a:p>
          <a:p>
            <a:pPr marL="547688" lvl="1" indent="-419100" defTabSz="811213">
              <a:buFontTx/>
              <a:buAutoNum type="arabicPeriod"/>
            </a:pPr>
            <a:r>
              <a:rPr lang="en-US">
                <a:latin typeface="Arial" charset="0"/>
              </a:rPr>
              <a:t>UPI – upper prediction interval</a:t>
            </a:r>
          </a:p>
          <a:p>
            <a:pPr marL="547688" lvl="1" indent="-419100" defTabSz="811213">
              <a:buFontTx/>
              <a:buAutoNum type="arabicPeriod"/>
            </a:pPr>
            <a:r>
              <a:rPr lang="en-US">
                <a:latin typeface="Arial" charset="0"/>
              </a:rPr>
              <a:t>LPI – lower prediction interval</a:t>
            </a:r>
          </a:p>
          <a:p>
            <a:pPr marL="0" indent="0" defTabSz="811213"/>
            <a:endParaRPr lang="en-US">
              <a:latin typeface="Arial" charset="0"/>
            </a:endParaRPr>
          </a:p>
          <a:p>
            <a:pPr marL="0" indent="0" defTabSz="811213">
              <a:buFontTx/>
              <a:buNone/>
            </a:pPr>
            <a:r>
              <a:rPr lang="en-US">
                <a:latin typeface="Arial" charset="0"/>
              </a:rPr>
              <a:t>These values are calculated only if PROBE method A or B is used.</a:t>
            </a:r>
          </a:p>
        </p:txBody>
      </p:sp>
      <p:pic>
        <p:nvPicPr>
          <p:cNvPr id="7172" name="Picture 4" descr="s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3665538"/>
            <a:ext cx="4362450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53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Development Time Prediction Intervals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19100" indent="-419100" defTabSz="811213">
              <a:buFontTx/>
              <a:buNone/>
            </a:pPr>
            <a:r>
              <a:rPr lang="en-US">
                <a:latin typeface="Arial" charset="0"/>
              </a:rPr>
              <a:t>Development time prediction intervals are automatically </a:t>
            </a:r>
          </a:p>
          <a:p>
            <a:pPr marL="419100" indent="-419100" defTabSz="811213">
              <a:buFontTx/>
              <a:buNone/>
            </a:pPr>
            <a:r>
              <a:rPr lang="en-US">
                <a:latin typeface="Arial" charset="0"/>
              </a:rPr>
              <a:t>calculated using the method described in the text.</a:t>
            </a:r>
          </a:p>
          <a:p>
            <a:pPr marL="547688" lvl="1" indent="-419100" defTabSz="811213">
              <a:buFontTx/>
              <a:buAutoNum type="arabicPeriod"/>
            </a:pPr>
            <a:r>
              <a:rPr lang="en-US">
                <a:latin typeface="Arial" charset="0"/>
              </a:rPr>
              <a:t>UPI – upper prediction interval</a:t>
            </a:r>
          </a:p>
          <a:p>
            <a:pPr marL="547688" lvl="1" indent="-419100" defTabSz="811213">
              <a:buFontTx/>
              <a:buAutoNum type="arabicPeriod"/>
            </a:pPr>
            <a:r>
              <a:rPr lang="en-US">
                <a:latin typeface="Arial" charset="0"/>
              </a:rPr>
              <a:t>LPI – lower prediction interval</a:t>
            </a:r>
          </a:p>
          <a:p>
            <a:pPr marL="419100" indent="-419100" defTabSz="811213"/>
            <a:endParaRPr lang="en-US">
              <a:latin typeface="Arial" charset="0"/>
            </a:endParaRPr>
          </a:p>
          <a:p>
            <a:pPr marL="419100" indent="-419100" defTabSz="811213">
              <a:buFontTx/>
              <a:buNone/>
            </a:pPr>
            <a:r>
              <a:rPr lang="en-US">
                <a:latin typeface="Arial" charset="0"/>
              </a:rPr>
              <a:t>These values are calculated only if PROBE method A or B is used.</a:t>
            </a:r>
          </a:p>
        </p:txBody>
      </p:sp>
      <p:pic>
        <p:nvPicPr>
          <p:cNvPr id="8196" name="Picture 4" descr="s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3765020"/>
            <a:ext cx="436245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412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Summary:  Percent Appraisal COQ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663" lvl="1" indent="-347663" defTabSz="811213">
              <a:buFont typeface="Arial" charset="0"/>
              <a:buAutoNum type="arabicPeriod"/>
            </a:pPr>
            <a:r>
              <a:rPr lang="en-US" dirty="0">
                <a:latin typeface="Arial" charset="0"/>
              </a:rPr>
              <a:t>% Appraisal Cost of Quality is the percentage of development time spent in design review and code review.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739270"/>
              </p:ext>
            </p:extLst>
          </p:nvPr>
        </p:nvGraphicFramePr>
        <p:xfrm>
          <a:off x="1198562" y="5050367"/>
          <a:ext cx="67278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Equation" r:id="rId4" imgW="4448279" imgH="400185" progId="Equation.3">
                  <p:embed/>
                </p:oleObj>
              </mc:Choice>
              <mc:Fallback>
                <p:oleObj name="Equation" r:id="rId4" imgW="4448279" imgH="4001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8562" y="5050367"/>
                        <a:ext cx="6727825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1" name="Picture 5" descr="s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2" y="1995488"/>
            <a:ext cx="6588125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36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Summary:  Percent Failure COQ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663" lvl="1" indent="-347663">
              <a:buFont typeface="+mj-lt"/>
              <a:buAutoNum type="arabicPeriod"/>
            </a:pPr>
            <a:r>
              <a:rPr lang="en-US" dirty="0" smtClean="0"/>
              <a:t>% Failure Cost of Quality is the percentage of development time spent in compile and test.</a:t>
            </a:r>
            <a:endParaRPr lang="en-US" dirty="0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726794"/>
              </p:ext>
            </p:extLst>
          </p:nvPr>
        </p:nvGraphicFramePr>
        <p:xfrm>
          <a:off x="2116931" y="5088471"/>
          <a:ext cx="4891088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Equation" r:id="rId4" imgW="3228899" imgH="400185" progId="Equation.3">
                  <p:embed/>
                </p:oleObj>
              </mc:Choice>
              <mc:Fallback>
                <p:oleObj name="Equation" r:id="rId4" imgW="3228899" imgH="4001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6931" y="5088471"/>
                        <a:ext cx="4891088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5" name="Picture 5" descr="s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2" y="1999192"/>
            <a:ext cx="6588125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69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78</TotalTime>
  <Words>457</Words>
  <Application>Microsoft Office PowerPoint</Application>
  <PresentationFormat>On-screen Show (4:3)</PresentationFormat>
  <Paragraphs>49</Paragraphs>
  <Slides>12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MS PGothic</vt:lpstr>
      <vt:lpstr>Arial</vt:lpstr>
      <vt:lpstr>Calibri</vt:lpstr>
      <vt:lpstr>Times New Roman</vt:lpstr>
      <vt:lpstr>PSP Template</vt:lpstr>
      <vt:lpstr>Equation</vt:lpstr>
      <vt:lpstr>PSP Advanced Tutorial: PSP2.1 with the Student Workbook</vt:lpstr>
      <vt:lpstr>PowerPoint Presentation</vt:lpstr>
      <vt:lpstr>Lecture Topics</vt:lpstr>
      <vt:lpstr>New Process Elements</vt:lpstr>
      <vt:lpstr>Project Plan Summary Example</vt:lpstr>
      <vt:lpstr>Program Size Prediction Intervals</vt:lpstr>
      <vt:lpstr>Development Time Prediction Intervals</vt:lpstr>
      <vt:lpstr>Summary:  Percent Appraisal COQ</vt:lpstr>
      <vt:lpstr>Summary:  Percent Failure COQ</vt:lpstr>
      <vt:lpstr>COQ A/F Ratio</vt:lpstr>
      <vt:lpstr>Messages to Remember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22</cp:revision>
  <cp:lastPrinted>2015-11-05T19:18:24Z</cp:lastPrinted>
  <dcterms:created xsi:type="dcterms:W3CDTF">2016-03-14T18:33:10Z</dcterms:created>
  <dcterms:modified xsi:type="dcterms:W3CDTF">2018-09-06T00:14:23Z</dcterms:modified>
</cp:coreProperties>
</file>